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43" autoAdjust="0"/>
  </p:normalViewPr>
  <p:slideViewPr>
    <p:cSldViewPr snapToGrid="0">
      <p:cViewPr varScale="1">
        <p:scale>
          <a:sx n="69" d="100"/>
          <a:sy n="69" d="100"/>
        </p:scale>
        <p:origin x="780"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3257B736-6EFE-4314-9F93-8ABA1BFD4DC1}" type="datetimeFigureOut">
              <a:rPr lang="ar-IQ" smtClean="0"/>
              <a:t>19/01/1440</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315704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57B736-6EFE-4314-9F93-8ABA1BFD4DC1}" type="datetimeFigureOut">
              <a:rPr lang="ar-IQ" smtClean="0"/>
              <a:t>19/01/1440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4093138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257B736-6EFE-4314-9F93-8ABA1BFD4DC1}" type="datetimeFigureOut">
              <a:rPr lang="ar-IQ" smtClean="0"/>
              <a:t>19/01/1440</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2905086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257B736-6EFE-4314-9F93-8ABA1BFD4DC1}" type="datetimeFigureOut">
              <a:rPr lang="ar-IQ" smtClean="0"/>
              <a:t>19/01/1440</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B2037DF4-E336-4C73-B5CB-0BF7C347073E}"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32942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3257B736-6EFE-4314-9F93-8ABA1BFD4DC1}" type="datetimeFigureOut">
              <a:rPr lang="ar-IQ" smtClean="0"/>
              <a:t>19/01/1440</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3265839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257B736-6EFE-4314-9F93-8ABA1BFD4DC1}" type="datetimeFigureOut">
              <a:rPr lang="ar-IQ" smtClean="0"/>
              <a:t>19/01/1440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4097950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257B736-6EFE-4314-9F93-8ABA1BFD4DC1}" type="datetimeFigureOut">
              <a:rPr lang="ar-IQ" smtClean="0"/>
              <a:t>19/01/1440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3207371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57B736-6EFE-4314-9F93-8ABA1BFD4DC1}" type="datetimeFigureOut">
              <a:rPr lang="ar-IQ" smtClean="0"/>
              <a:t>19/01/1440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3682462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3257B736-6EFE-4314-9F93-8ABA1BFD4DC1}" type="datetimeFigureOut">
              <a:rPr lang="ar-IQ" smtClean="0"/>
              <a:t>19/01/1440</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408471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57B736-6EFE-4314-9F93-8ABA1BFD4DC1}" type="datetimeFigureOut">
              <a:rPr lang="ar-IQ" smtClean="0"/>
              <a:t>19/01/1440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471463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3257B736-6EFE-4314-9F93-8ABA1BFD4DC1}" type="datetimeFigureOut">
              <a:rPr lang="ar-IQ" smtClean="0"/>
              <a:t>19/01/1440</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283363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57B736-6EFE-4314-9F93-8ABA1BFD4DC1}" type="datetimeFigureOut">
              <a:rPr lang="ar-IQ" smtClean="0"/>
              <a:t>19/01/1440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2918869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57B736-6EFE-4314-9F93-8ABA1BFD4DC1}" type="datetimeFigureOut">
              <a:rPr lang="ar-IQ" smtClean="0"/>
              <a:t>19/01/1440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286794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257B736-6EFE-4314-9F93-8ABA1BFD4DC1}" type="datetimeFigureOut">
              <a:rPr lang="ar-IQ" smtClean="0"/>
              <a:t>19/01/1440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3783332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7B736-6EFE-4314-9F93-8ABA1BFD4DC1}" type="datetimeFigureOut">
              <a:rPr lang="ar-IQ" smtClean="0"/>
              <a:t>19/01/1440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1373437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57B736-6EFE-4314-9F93-8ABA1BFD4DC1}" type="datetimeFigureOut">
              <a:rPr lang="ar-IQ" smtClean="0"/>
              <a:t>19/01/1440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1381179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57B736-6EFE-4314-9F93-8ABA1BFD4DC1}" type="datetimeFigureOut">
              <a:rPr lang="ar-IQ" smtClean="0"/>
              <a:t>19/01/1440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037DF4-E336-4C73-B5CB-0BF7C347073E}" type="slidenum">
              <a:rPr lang="ar-IQ" smtClean="0"/>
              <a:t>‹#›</a:t>
            </a:fld>
            <a:endParaRPr lang="ar-IQ"/>
          </a:p>
        </p:txBody>
      </p:sp>
    </p:spTree>
    <p:extLst>
      <p:ext uri="{BB962C8B-B14F-4D97-AF65-F5344CB8AC3E}">
        <p14:creationId xmlns:p14="http://schemas.microsoft.com/office/powerpoint/2010/main" val="2485154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257B736-6EFE-4314-9F93-8ABA1BFD4DC1}" type="datetimeFigureOut">
              <a:rPr lang="ar-IQ" smtClean="0"/>
              <a:t>19/01/1440</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2037DF4-E336-4C73-B5CB-0BF7C347073E}" type="slidenum">
              <a:rPr lang="ar-IQ" smtClean="0"/>
              <a:t>‹#›</a:t>
            </a:fld>
            <a:endParaRPr lang="ar-IQ"/>
          </a:p>
        </p:txBody>
      </p:sp>
    </p:spTree>
    <p:extLst>
      <p:ext uri="{BB962C8B-B14F-4D97-AF65-F5344CB8AC3E}">
        <p14:creationId xmlns:p14="http://schemas.microsoft.com/office/powerpoint/2010/main" val="1090262080"/>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849" y="148282"/>
            <a:ext cx="11306432" cy="1075037"/>
          </a:xfrm>
        </p:spPr>
        <p:txBody>
          <a:bodyPr>
            <a:normAutofit/>
          </a:bodyPr>
          <a:lstStyle/>
          <a:p>
            <a:r>
              <a:rPr lang="en-US" sz="5400" b="1" dirty="0" smtClean="0">
                <a:solidFill>
                  <a:srgbClr val="FF0000"/>
                </a:solidFill>
              </a:rPr>
              <a:t>R</a:t>
            </a:r>
            <a:r>
              <a:rPr lang="ar-IQ" sz="5400" b="1" dirty="0" smtClean="0">
                <a:solidFill>
                  <a:srgbClr val="FF0000"/>
                </a:solidFill>
              </a:rPr>
              <a:t>ussian Society and Culture</a:t>
            </a:r>
            <a:endParaRPr lang="ar-IQ" sz="5400" b="1" dirty="0">
              <a:solidFill>
                <a:srgbClr val="FF0000"/>
              </a:solidFill>
            </a:endParaRPr>
          </a:p>
        </p:txBody>
      </p:sp>
      <p:sp>
        <p:nvSpPr>
          <p:cNvPr id="3" name="Subtitle 2"/>
          <p:cNvSpPr>
            <a:spLocks noGrp="1"/>
          </p:cNvSpPr>
          <p:nvPr>
            <p:ph type="subTitle" idx="1"/>
          </p:nvPr>
        </p:nvSpPr>
        <p:spPr>
          <a:xfrm>
            <a:off x="778477" y="1223319"/>
            <a:ext cx="10089820" cy="4824784"/>
          </a:xfrm>
        </p:spPr>
        <p:txBody>
          <a:bodyPr>
            <a:normAutofit/>
          </a:bodyPr>
          <a:lstStyle/>
          <a:p>
            <a:pPr algn="just" rtl="0"/>
            <a:r>
              <a:rPr lang="en-US" dirty="0" smtClean="0"/>
              <a:t>. 1855, Alexander II became Tsar of Russia. He led Russia into the political and social reforms, notably the emancipation of serfs.</a:t>
            </a:r>
          </a:p>
          <a:p>
            <a:pPr algn="just" rtl="0"/>
            <a:r>
              <a:rPr lang="en-US" dirty="0" smtClean="0"/>
              <a:t>. His successor Alexander III, (1881-1894) continued his restricted policy and it was the period of population growth and significant industrialization, but Russia remained a largely rural country. </a:t>
            </a:r>
          </a:p>
          <a:p>
            <a:pPr algn="just" rtl="0"/>
            <a:r>
              <a:rPr lang="en-US" dirty="0" smtClean="0"/>
              <a:t>. The political movements of the time such as Populists, anarchists, and Marxists, and a revolutionary organization called “People’s Will” assassinated Alexander II. </a:t>
            </a:r>
          </a:p>
          <a:p>
            <a:pPr algn="just" rtl="0"/>
            <a:r>
              <a:rPr lang="en-US" dirty="0" smtClean="0"/>
              <a:t>. Another current of thoughts was embodied in the </a:t>
            </a:r>
            <a:r>
              <a:rPr lang="en-US" dirty="0" err="1" smtClean="0"/>
              <a:t>Slavophiles</a:t>
            </a:r>
            <a:r>
              <a:rPr lang="en-US" dirty="0" smtClean="0"/>
              <a:t> (an intellectual movement originating from 19</a:t>
            </a:r>
            <a:r>
              <a:rPr lang="en-US" baseline="30000" dirty="0" smtClean="0"/>
              <a:t>th</a:t>
            </a:r>
            <a:r>
              <a:rPr lang="en-US" dirty="0" smtClean="0"/>
              <a:t> century that wanted the Russian Empire to be developed upon values and institutions derived from its early history. </a:t>
            </a:r>
            <a:r>
              <a:rPr lang="en-US" dirty="0" err="1" smtClean="0"/>
              <a:t>Slavophiles</a:t>
            </a:r>
            <a:r>
              <a:rPr lang="en-US" dirty="0" smtClean="0"/>
              <a:t> opposed the influences of Western Europe in Russia.</a:t>
            </a:r>
            <a:endParaRPr lang="ar-IQ" dirty="0"/>
          </a:p>
        </p:txBody>
      </p:sp>
    </p:spTree>
    <p:extLst>
      <p:ext uri="{BB962C8B-B14F-4D97-AF65-F5344CB8AC3E}">
        <p14:creationId xmlns:p14="http://schemas.microsoft.com/office/powerpoint/2010/main" val="162276403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919" y="764373"/>
            <a:ext cx="11197281" cy="965573"/>
          </a:xfrm>
        </p:spPr>
        <p:txBody>
          <a:bodyPr/>
          <a:lstStyle/>
          <a:p>
            <a:pPr algn="ctr"/>
            <a:r>
              <a:rPr lang="en-US" b="1" dirty="0">
                <a:solidFill>
                  <a:srgbClr val="FF0000"/>
                </a:solidFill>
              </a:rPr>
              <a:t>Anna Karenina/ themes</a:t>
            </a:r>
            <a:endParaRPr lang="ar-IQ" b="1" dirty="0">
              <a:solidFill>
                <a:srgbClr val="FF0000"/>
              </a:solidFill>
            </a:endParaRPr>
          </a:p>
        </p:txBody>
      </p:sp>
      <p:sp>
        <p:nvSpPr>
          <p:cNvPr id="3" name="Content Placeholder 2"/>
          <p:cNvSpPr>
            <a:spLocks noGrp="1"/>
          </p:cNvSpPr>
          <p:nvPr>
            <p:ph idx="1"/>
          </p:nvPr>
        </p:nvSpPr>
        <p:spPr>
          <a:xfrm>
            <a:off x="407773" y="1532238"/>
            <a:ext cx="11098427" cy="4686447"/>
          </a:xfrm>
        </p:spPr>
        <p:txBody>
          <a:bodyPr>
            <a:noAutofit/>
          </a:bodyPr>
          <a:lstStyle/>
          <a:p>
            <a:pPr algn="just" rtl="0"/>
            <a:r>
              <a:rPr lang="en-US" sz="2000" b="1" dirty="0" smtClean="0">
                <a:solidFill>
                  <a:srgbClr val="FF0000"/>
                </a:solidFill>
              </a:rPr>
              <a:t>Faith</a:t>
            </a:r>
            <a:endParaRPr lang="en-US" sz="2000" b="1" dirty="0">
              <a:solidFill>
                <a:srgbClr val="FF0000"/>
              </a:solidFill>
            </a:endParaRPr>
          </a:p>
          <a:p>
            <a:pPr algn="just" rtl="0"/>
            <a:r>
              <a:rPr lang="en-US" sz="1800" dirty="0"/>
              <a:t>Faith is the overriding aspect of Levin's story. Tortured by existential doubts throughout most of the book, he experiences an epiphany at the end that shows him the reason for his existence. By learning to have faith in God, and following His rules, Levin experiences the joyful peace that is faith. Faith also saves his relationship with Kitty, because he learns that he must place his life in the hands of the Lord, and not look at Kitty to be his Savior</a:t>
            </a:r>
            <a:r>
              <a:rPr lang="en-US" sz="1800" dirty="0" smtClean="0"/>
              <a:t>.</a:t>
            </a:r>
            <a:endParaRPr lang="en-US" sz="1800" dirty="0"/>
          </a:p>
          <a:p>
            <a:pPr algn="just" rtl="0"/>
            <a:r>
              <a:rPr lang="en-US" sz="2000" b="1" dirty="0" smtClean="0">
                <a:solidFill>
                  <a:srgbClr val="FF0000"/>
                </a:solidFill>
              </a:rPr>
              <a:t>Fidelity</a:t>
            </a:r>
            <a:endParaRPr lang="en-US" sz="1800" b="1" dirty="0">
              <a:solidFill>
                <a:srgbClr val="FF0000"/>
              </a:solidFill>
            </a:endParaRPr>
          </a:p>
          <a:p>
            <a:pPr algn="just" rtl="0"/>
            <a:r>
              <a:rPr lang="en-US" sz="1800" dirty="0"/>
              <a:t>Like jealousy, fidelity is a concern of the three relationships highlighted in the novel. When a young man flirts with Kitty, Levin "already saw himself as a deceived husband, who was needed by his wife and her lover only in order to provide them with the comforts of life and with pleasures." Meanwhile, Dolly's trust in </a:t>
            </a:r>
            <a:r>
              <a:rPr lang="en-US" sz="1800" dirty="0" err="1"/>
              <a:t>Oblonsky</a:t>
            </a:r>
            <a:r>
              <a:rPr lang="en-US" sz="1800" dirty="0"/>
              <a:t> is shattered when she learns that he has been unfaithful. And, due to double standards of fidelity for men and women, Anna is punished the most of all for her infidelity. (Though, it must be said, that Anna also abandoned her husband and son, thereby causing the most damage.) The importance of </a:t>
            </a:r>
            <a:r>
              <a:rPr lang="en-US" sz="1800" dirty="0" smtClean="0"/>
              <a:t>fidelity at </a:t>
            </a:r>
            <a:r>
              <a:rPr lang="en-US" sz="1800" dirty="0"/>
              <a:t>least the fidelity of </a:t>
            </a:r>
            <a:r>
              <a:rPr lang="en-US" sz="1800" dirty="0" smtClean="0"/>
              <a:t>women is </a:t>
            </a:r>
            <a:r>
              <a:rPr lang="en-US" sz="1800" dirty="0"/>
              <a:t>underlined throughout the novel.</a:t>
            </a:r>
            <a:endParaRPr lang="ar-IQ" sz="1800" dirty="0"/>
          </a:p>
        </p:txBody>
      </p:sp>
    </p:spTree>
    <p:extLst>
      <p:ext uri="{BB962C8B-B14F-4D97-AF65-F5344CB8AC3E}">
        <p14:creationId xmlns:p14="http://schemas.microsoft.com/office/powerpoint/2010/main" val="41792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08919"/>
            <a:ext cx="10950146" cy="1235676"/>
          </a:xfrm>
        </p:spPr>
        <p:txBody>
          <a:bodyPr/>
          <a:lstStyle/>
          <a:p>
            <a:pPr algn="ctr"/>
            <a:r>
              <a:rPr lang="en-US" b="1" dirty="0">
                <a:solidFill>
                  <a:srgbClr val="FF0000"/>
                </a:solidFill>
              </a:rPr>
              <a:t>Anna Karenina/ themes</a:t>
            </a:r>
            <a:endParaRPr lang="ar-IQ" b="1" dirty="0">
              <a:solidFill>
                <a:srgbClr val="FF0000"/>
              </a:solidFill>
            </a:endParaRPr>
          </a:p>
        </p:txBody>
      </p:sp>
      <p:sp>
        <p:nvSpPr>
          <p:cNvPr id="3" name="Content Placeholder 2"/>
          <p:cNvSpPr>
            <a:spLocks noGrp="1"/>
          </p:cNvSpPr>
          <p:nvPr>
            <p:ph idx="1"/>
          </p:nvPr>
        </p:nvSpPr>
        <p:spPr>
          <a:xfrm>
            <a:off x="556054" y="1433384"/>
            <a:ext cx="10950146" cy="4785301"/>
          </a:xfrm>
        </p:spPr>
        <p:txBody>
          <a:bodyPr>
            <a:normAutofit fontScale="85000" lnSpcReduction="20000"/>
          </a:bodyPr>
          <a:lstStyle/>
          <a:p>
            <a:pPr algn="just" rtl="0"/>
            <a:r>
              <a:rPr lang="en-US" b="1" dirty="0" smtClean="0">
                <a:solidFill>
                  <a:srgbClr val="FF0000"/>
                </a:solidFill>
              </a:rPr>
              <a:t>Family</a:t>
            </a:r>
            <a:endParaRPr lang="en-US" b="1" dirty="0">
              <a:solidFill>
                <a:srgbClr val="FF0000"/>
              </a:solidFill>
            </a:endParaRPr>
          </a:p>
          <a:p>
            <a:pPr algn="just" rtl="0"/>
            <a:r>
              <a:rPr lang="en-US" dirty="0"/>
              <a:t>The importance of the family, and of keeping the family intact, is one of the most important aspects of Anna Karenina. This includes the extended family as </a:t>
            </a:r>
            <a:r>
              <a:rPr lang="en-US" dirty="0" smtClean="0"/>
              <a:t>well for </a:t>
            </a:r>
            <a:r>
              <a:rPr lang="en-US" dirty="0"/>
              <a:t>example, one of the reasons why the </a:t>
            </a:r>
            <a:r>
              <a:rPr lang="en-US" dirty="0" err="1"/>
              <a:t>Shcherbatskaya</a:t>
            </a:r>
            <a:r>
              <a:rPr lang="en-US" dirty="0"/>
              <a:t> daughters are presented as the epitome of virtuous women is that they care not just for their husbands but for their parents and for their husbands' families. (Kitty, for example, gains a great deal of Levin's esteem after she cares for his dying brother Nicholas.) And one of Anna's biggest concerns about getting a divorce from </a:t>
            </a:r>
            <a:r>
              <a:rPr lang="en-US" dirty="0" smtClean="0"/>
              <a:t>Karenina </a:t>
            </a:r>
            <a:r>
              <a:rPr lang="en-US" dirty="0"/>
              <a:t>is that she will no longer have access to her beloved son.</a:t>
            </a:r>
          </a:p>
          <a:p>
            <a:pPr algn="just" rtl="0"/>
            <a:r>
              <a:rPr lang="en-US" b="1" dirty="0" smtClean="0">
                <a:solidFill>
                  <a:srgbClr val="FF0000"/>
                </a:solidFill>
              </a:rPr>
              <a:t>Marriage</a:t>
            </a:r>
            <a:endParaRPr lang="en-US" b="1" dirty="0">
              <a:solidFill>
                <a:srgbClr val="FF0000"/>
              </a:solidFill>
            </a:endParaRPr>
          </a:p>
          <a:p>
            <a:pPr algn="just" rtl="0"/>
            <a:r>
              <a:rPr lang="en-US" dirty="0"/>
              <a:t>Tolstoy presents portraits of marriage that are astonishing for their lack of romance. Although these women are princesses, baronesses and countesses, there are no fairy-tale endings in Anna Karenina. Instead, marriage is portrayed with all of its faults and problems, from jealousy to lack of passion to abandonment. Tolstoy does not advocate the ending of marriage as a social institution at </a:t>
            </a:r>
            <a:r>
              <a:rPr lang="en-US" dirty="0" smtClean="0"/>
              <a:t>all indeed, </a:t>
            </a:r>
            <a:r>
              <a:rPr lang="en-US" dirty="0"/>
              <a:t>he believes it is the glue that holds societies together, but he is realistic about how it works. The only fully successful marriage in Anna Karenina is between Levin and Kitty, and it only becomes that way when they understand that a man and a woman occupy separate social roles, and that it is necessary for a couple to give each other space.</a:t>
            </a:r>
            <a:endParaRPr lang="ar-IQ" dirty="0"/>
          </a:p>
        </p:txBody>
      </p:sp>
    </p:spTree>
    <p:extLst>
      <p:ext uri="{BB962C8B-B14F-4D97-AF65-F5344CB8AC3E}">
        <p14:creationId xmlns:p14="http://schemas.microsoft.com/office/powerpoint/2010/main" val="1267703559"/>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826" y="259493"/>
            <a:ext cx="10542373" cy="1013254"/>
          </a:xfrm>
        </p:spPr>
        <p:txBody>
          <a:bodyPr/>
          <a:lstStyle/>
          <a:p>
            <a:pPr algn="ctr"/>
            <a:r>
              <a:rPr lang="en-US" b="1" dirty="0">
                <a:solidFill>
                  <a:srgbClr val="FF0000"/>
                </a:solidFill>
              </a:rPr>
              <a:t>Anna Karenina/ themes</a:t>
            </a:r>
            <a:endParaRPr lang="ar-IQ" b="1" dirty="0">
              <a:solidFill>
                <a:srgbClr val="FF0000"/>
              </a:solidFill>
            </a:endParaRPr>
          </a:p>
        </p:txBody>
      </p:sp>
      <p:sp>
        <p:nvSpPr>
          <p:cNvPr id="3" name="Content Placeholder 2"/>
          <p:cNvSpPr>
            <a:spLocks noGrp="1"/>
          </p:cNvSpPr>
          <p:nvPr>
            <p:ph idx="1"/>
          </p:nvPr>
        </p:nvSpPr>
        <p:spPr>
          <a:xfrm>
            <a:off x="531340" y="1272747"/>
            <a:ext cx="10974859" cy="4300149"/>
          </a:xfrm>
        </p:spPr>
        <p:txBody>
          <a:bodyPr>
            <a:normAutofit fontScale="85000" lnSpcReduction="20000"/>
          </a:bodyPr>
          <a:lstStyle/>
          <a:p>
            <a:pPr algn="just" rtl="0"/>
            <a:r>
              <a:rPr lang="en-US" b="1" dirty="0" smtClean="0">
                <a:solidFill>
                  <a:srgbClr val="FF0000"/>
                </a:solidFill>
              </a:rPr>
              <a:t>Society</a:t>
            </a:r>
            <a:endParaRPr lang="en-US" b="1" dirty="0">
              <a:solidFill>
                <a:srgbClr val="FF0000"/>
              </a:solidFill>
            </a:endParaRPr>
          </a:p>
          <a:p>
            <a:pPr algn="just" rtl="0"/>
            <a:r>
              <a:rPr lang="en-US" dirty="0"/>
              <a:t>Russian High Society comes in for a beating in Anna Karenina. The hypocrisies and petty, small-minded beliefs of Society are painstakingly </a:t>
            </a:r>
            <a:r>
              <a:rPr lang="en-US" dirty="0" smtClean="0"/>
              <a:t>documented from </a:t>
            </a:r>
            <a:r>
              <a:rPr lang="en-US" dirty="0"/>
              <a:t>their condemnation of Anna to their crusade to "save" the Slavs at the end of the book. But Tolstoy also offers an amazing portrayal of Society's rules and rituals: dinners, balls, parties, horse-riding and croquet games. And social interaction is vital to the health of a relationship: one of the major reasons why Anna is so jealous of </a:t>
            </a:r>
            <a:r>
              <a:rPr lang="en-US" dirty="0" err="1"/>
              <a:t>Vronsky</a:t>
            </a:r>
            <a:r>
              <a:rPr lang="en-US" dirty="0"/>
              <a:t> is because he has the freedom to move in society, whereas she has been cast out from society.</a:t>
            </a:r>
          </a:p>
          <a:p>
            <a:pPr algn="just" rtl="0"/>
            <a:r>
              <a:rPr lang="en-US" b="1" dirty="0" smtClean="0">
                <a:solidFill>
                  <a:srgbClr val="FF0000"/>
                </a:solidFill>
              </a:rPr>
              <a:t>Progress</a:t>
            </a:r>
            <a:endParaRPr lang="en-US" b="1" dirty="0">
              <a:solidFill>
                <a:srgbClr val="FF0000"/>
              </a:solidFill>
            </a:endParaRPr>
          </a:p>
          <a:p>
            <a:pPr algn="just" rtl="0"/>
            <a:r>
              <a:rPr lang="en-US" dirty="0"/>
              <a:t>While Tolstoy was writing Anna Karenina, Russia was experiencing an influx of Western thought, politics, and technology. This was popularly known as "progress," and many intellectuals in the novel, such as </a:t>
            </a:r>
            <a:r>
              <a:rPr lang="en-US" dirty="0" err="1"/>
              <a:t>Koznyshev</a:t>
            </a:r>
            <a:r>
              <a:rPr lang="en-US" dirty="0"/>
              <a:t>, applaud the changes that have gone on in Russia due to these Western influences. One of Tolstoy's major projects in Anna Karenina is to question the "improvements" that are happening to Russia due to Western "progress." The train, for example, a symbol of evil and death in Anna Karenina, came from the West. Virtually everything </a:t>
            </a:r>
            <a:r>
              <a:rPr lang="en-US" dirty="0" err="1"/>
              <a:t>Koznyshev</a:t>
            </a:r>
            <a:r>
              <a:rPr lang="en-US" dirty="0"/>
              <a:t> says is derided by another, more credible character, such as Levin or Dolly. Instead of regarding Western things as progress, Tolstoy champions the Russian land and Russian traditions.</a:t>
            </a:r>
            <a:endParaRPr lang="ar-IQ" dirty="0"/>
          </a:p>
        </p:txBody>
      </p:sp>
    </p:spTree>
    <p:extLst>
      <p:ext uri="{BB962C8B-B14F-4D97-AF65-F5344CB8AC3E}">
        <p14:creationId xmlns:p14="http://schemas.microsoft.com/office/powerpoint/2010/main" val="486068967"/>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2681" y="764373"/>
            <a:ext cx="10443519" cy="1027357"/>
          </a:xfrm>
        </p:spPr>
        <p:txBody>
          <a:bodyPr/>
          <a:lstStyle/>
          <a:p>
            <a:pPr algn="ctr"/>
            <a:r>
              <a:rPr lang="en-US" b="1" dirty="0">
                <a:solidFill>
                  <a:srgbClr val="FF0000"/>
                </a:solidFill>
              </a:rPr>
              <a:t>Anna Karenina/ themes</a:t>
            </a:r>
            <a:endParaRPr lang="ar-IQ" b="1"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rtl="0"/>
            <a:r>
              <a:rPr lang="en-US" b="1" dirty="0">
                <a:solidFill>
                  <a:srgbClr val="FF0000"/>
                </a:solidFill>
              </a:rPr>
              <a:t>Carnal </a:t>
            </a:r>
            <a:r>
              <a:rPr lang="en-US" b="1" dirty="0" smtClean="0">
                <a:solidFill>
                  <a:srgbClr val="FF0000"/>
                </a:solidFill>
              </a:rPr>
              <a:t>Desire</a:t>
            </a:r>
            <a:endParaRPr lang="en-US" b="1" dirty="0">
              <a:solidFill>
                <a:srgbClr val="FF0000"/>
              </a:solidFill>
            </a:endParaRPr>
          </a:p>
          <a:p>
            <a:pPr algn="just" rtl="0"/>
            <a:r>
              <a:rPr lang="en-US" dirty="0"/>
              <a:t>In Anna Karenina, carnal desire is a destructive force. Anna and </a:t>
            </a:r>
            <a:r>
              <a:rPr lang="en-US" dirty="0" err="1"/>
              <a:t>Vronsky</a:t>
            </a:r>
            <a:r>
              <a:rPr lang="en-US" dirty="0"/>
              <a:t> do not create but </a:t>
            </a:r>
            <a:r>
              <a:rPr lang="en-US" dirty="0" smtClean="0"/>
              <a:t>destroy Anna </a:t>
            </a:r>
            <a:r>
              <a:rPr lang="en-US" dirty="0"/>
              <a:t>becomes sterile, </a:t>
            </a:r>
            <a:r>
              <a:rPr lang="en-US" dirty="0" err="1"/>
              <a:t>Vronsky</a:t>
            </a:r>
            <a:r>
              <a:rPr lang="en-US" dirty="0"/>
              <a:t> abandons his career, </a:t>
            </a:r>
            <a:r>
              <a:rPr lang="en-US" dirty="0" smtClean="0"/>
              <a:t>Karenina </a:t>
            </a:r>
            <a:r>
              <a:rPr lang="en-US" dirty="0"/>
              <a:t>is ruined, and </a:t>
            </a:r>
            <a:r>
              <a:rPr lang="en-US" dirty="0" err="1"/>
              <a:t>Seroyzha</a:t>
            </a:r>
            <a:r>
              <a:rPr lang="en-US" dirty="0"/>
              <a:t> loses his </a:t>
            </a:r>
            <a:r>
              <a:rPr lang="en-US" dirty="0" smtClean="0"/>
              <a:t>mother all </a:t>
            </a:r>
            <a:r>
              <a:rPr lang="en-US" dirty="0"/>
              <a:t>in the name of carnal desire. This is a reflection of Tolstoy's Christian message</a:t>
            </a:r>
            <a:r>
              <a:rPr lang="en-US" dirty="0" smtClean="0"/>
              <a:t>.</a:t>
            </a:r>
            <a:endParaRPr lang="en-US" dirty="0"/>
          </a:p>
          <a:p>
            <a:pPr algn="just" rtl="0"/>
            <a:r>
              <a:rPr lang="en-US" b="1" dirty="0">
                <a:solidFill>
                  <a:srgbClr val="FF0000"/>
                </a:solidFill>
              </a:rPr>
              <a:t>"The Land</a:t>
            </a:r>
            <a:r>
              <a:rPr lang="en-US" b="1" dirty="0" smtClean="0">
                <a:solidFill>
                  <a:srgbClr val="FF0000"/>
                </a:solidFill>
              </a:rPr>
              <a:t>"</a:t>
            </a:r>
            <a:endParaRPr lang="en-US" b="1" dirty="0">
              <a:solidFill>
                <a:srgbClr val="FF0000"/>
              </a:solidFill>
            </a:endParaRPr>
          </a:p>
          <a:p>
            <a:pPr algn="just" rtl="0"/>
            <a:r>
              <a:rPr lang="en-US" dirty="0"/>
              <a:t>The Land takes on a spiritual aspect in this book. The scenes of Levin planting with his peasants are reverent in their sensuality. Throughout the book there are many questions about the land and the people who work it (peasants), all based on real political questions that Russia was asking itself at the time. Levin becomes very concerned with these issues and implements a communal agricultural theory. Tolstoy believes strongly in the primacy of the land to Russian well-being; one of his major concerns about Western progress is that it seemed to focus on cities and abandon the land. Indeed, only the characters who regularly connect to the </a:t>
            </a:r>
            <a:r>
              <a:rPr lang="en-US" dirty="0" smtClean="0"/>
              <a:t>land by </a:t>
            </a:r>
            <a:r>
              <a:rPr lang="en-US" dirty="0"/>
              <a:t>either living on it, as Levin does, or escaping the city often to be in the country, as Dolly </a:t>
            </a:r>
            <a:r>
              <a:rPr lang="en-US" dirty="0" smtClean="0"/>
              <a:t>does are </a:t>
            </a:r>
            <a:r>
              <a:rPr lang="en-US" dirty="0"/>
              <a:t>fully sympathetic characters.</a:t>
            </a:r>
          </a:p>
          <a:p>
            <a:pPr algn="just" rtl="0"/>
            <a:endParaRPr lang="ar-IQ" dirty="0"/>
          </a:p>
        </p:txBody>
      </p:sp>
    </p:spTree>
    <p:extLst>
      <p:ext uri="{BB962C8B-B14F-4D97-AF65-F5344CB8AC3E}">
        <p14:creationId xmlns:p14="http://schemas.microsoft.com/office/powerpoint/2010/main" val="369523108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832" y="764373"/>
            <a:ext cx="10715368" cy="1138568"/>
          </a:xfrm>
        </p:spPr>
        <p:txBody>
          <a:bodyPr/>
          <a:lstStyle/>
          <a:p>
            <a:pPr algn="ctr"/>
            <a:r>
              <a:rPr lang="en-US" b="1" dirty="0">
                <a:solidFill>
                  <a:srgbClr val="FF0000"/>
                </a:solidFill>
              </a:rPr>
              <a:t>Anna Karenina/ themes</a:t>
            </a:r>
            <a:endParaRPr lang="ar-IQ" b="1" dirty="0">
              <a:solidFill>
                <a:srgbClr val="FF0000"/>
              </a:solidFill>
            </a:endParaRPr>
          </a:p>
        </p:txBody>
      </p:sp>
      <p:sp>
        <p:nvSpPr>
          <p:cNvPr id="3" name="Content Placeholder 2"/>
          <p:cNvSpPr>
            <a:spLocks noGrp="1"/>
          </p:cNvSpPr>
          <p:nvPr>
            <p:ph idx="1"/>
          </p:nvPr>
        </p:nvSpPr>
        <p:spPr>
          <a:xfrm>
            <a:off x="568411" y="1729946"/>
            <a:ext cx="10937789" cy="4488739"/>
          </a:xfrm>
        </p:spPr>
        <p:txBody>
          <a:bodyPr>
            <a:normAutofit/>
          </a:bodyPr>
          <a:lstStyle/>
          <a:p>
            <a:pPr algn="just" rtl="0"/>
            <a:r>
              <a:rPr lang="en-US" b="1" dirty="0">
                <a:solidFill>
                  <a:srgbClr val="FF0000"/>
                </a:solidFill>
              </a:rPr>
              <a:t>The </a:t>
            </a:r>
            <a:r>
              <a:rPr lang="en-US" b="1" dirty="0" smtClean="0">
                <a:solidFill>
                  <a:srgbClr val="FF0000"/>
                </a:solidFill>
              </a:rPr>
              <a:t>City</a:t>
            </a:r>
            <a:endParaRPr lang="en-US" b="1" dirty="0">
              <a:solidFill>
                <a:srgbClr val="FF0000"/>
              </a:solidFill>
            </a:endParaRPr>
          </a:p>
          <a:p>
            <a:pPr algn="just" rtl="0"/>
            <a:r>
              <a:rPr lang="en-US" dirty="0"/>
              <a:t>Urban centers are hotbeds of corruption and destruction. They are fashionable and seductive, but they lead to evil things. Russian Society is centered in St. Petersburg and Moscow; all the new ideas from Europe arrive in the cities first. As if to prove the corruption of these places, Levin always feels uncomfortable in cities, whereas Anna feels out of sorts away from them.</a:t>
            </a:r>
          </a:p>
          <a:p>
            <a:pPr algn="just" rtl="0"/>
            <a:r>
              <a:rPr lang="en-US" b="1" dirty="0" smtClean="0">
                <a:solidFill>
                  <a:srgbClr val="FF0000"/>
                </a:solidFill>
              </a:rPr>
              <a:t>Passion</a:t>
            </a:r>
            <a:endParaRPr lang="en-US" b="1" dirty="0">
              <a:solidFill>
                <a:srgbClr val="FF0000"/>
              </a:solidFill>
            </a:endParaRPr>
          </a:p>
          <a:p>
            <a:pPr algn="just" rtl="0"/>
            <a:r>
              <a:rPr lang="en-US" dirty="0"/>
              <a:t>Passion is distrusted in Anna Karenina because it can lead to destruction, as it does in Anna's case. But Anna's double, Levin is also an extremely passionate individual, and his passion is championed because it leads him to the Lord. In general, passion itself is not a bad force, but it can be easily corrupted and lead to problems.</a:t>
            </a:r>
            <a:endParaRPr lang="ar-IQ" dirty="0"/>
          </a:p>
        </p:txBody>
      </p:sp>
    </p:spTree>
    <p:extLst>
      <p:ext uri="{BB962C8B-B14F-4D97-AF65-F5344CB8AC3E}">
        <p14:creationId xmlns:p14="http://schemas.microsoft.com/office/powerpoint/2010/main" val="3088954918"/>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632" y="247135"/>
            <a:ext cx="11172568" cy="1334530"/>
          </a:xfrm>
        </p:spPr>
        <p:txBody>
          <a:bodyPr>
            <a:normAutofit/>
          </a:bodyPr>
          <a:lstStyle/>
          <a:p>
            <a:pPr algn="ctr"/>
            <a:r>
              <a:rPr lang="en-US" sz="5400" b="1" dirty="0">
                <a:solidFill>
                  <a:srgbClr val="FF0000"/>
                </a:solidFill>
              </a:rPr>
              <a:t>R</a:t>
            </a:r>
            <a:r>
              <a:rPr lang="ar-IQ" sz="5400" b="1" dirty="0">
                <a:solidFill>
                  <a:srgbClr val="FF0000"/>
                </a:solidFill>
              </a:rPr>
              <a:t>ussian Society and Culture</a:t>
            </a:r>
            <a:endParaRPr lang="ar-IQ" b="1" dirty="0">
              <a:solidFill>
                <a:srgbClr val="FF0000"/>
              </a:solidFill>
            </a:endParaRPr>
          </a:p>
        </p:txBody>
      </p:sp>
      <p:sp>
        <p:nvSpPr>
          <p:cNvPr id="3" name="Content Placeholder 2"/>
          <p:cNvSpPr>
            <a:spLocks noGrp="1"/>
          </p:cNvSpPr>
          <p:nvPr>
            <p:ph idx="1"/>
          </p:nvPr>
        </p:nvSpPr>
        <p:spPr>
          <a:xfrm>
            <a:off x="333632" y="1705231"/>
            <a:ext cx="11020168" cy="4471731"/>
          </a:xfrm>
        </p:spPr>
        <p:txBody>
          <a:bodyPr>
            <a:normAutofit/>
          </a:bodyPr>
          <a:lstStyle/>
          <a:p>
            <a:pPr algn="l" rtl="0"/>
            <a:r>
              <a:rPr lang="en-US" dirty="0" smtClean="0"/>
              <a:t>During the last decades of the 19</a:t>
            </a:r>
            <a:r>
              <a:rPr lang="en-US" baseline="30000" dirty="0" smtClean="0"/>
              <a:t>th</a:t>
            </a:r>
            <a:r>
              <a:rPr lang="en-US" dirty="0" smtClean="0"/>
              <a:t> century, Russia tried to transform from being rural to urban. </a:t>
            </a:r>
          </a:p>
          <a:p>
            <a:pPr algn="l" rtl="0"/>
            <a:r>
              <a:rPr lang="en-US" dirty="0" smtClean="0"/>
              <a:t>The aim to establish the urban life increased the conflict of social and political factors. </a:t>
            </a:r>
          </a:p>
          <a:p>
            <a:pPr algn="l" rtl="0"/>
            <a:r>
              <a:rPr lang="en-US" dirty="0" smtClean="0"/>
              <a:t>Concept such as self-rule and discipline, order and disorder increased the conflict in Russia.</a:t>
            </a:r>
          </a:p>
          <a:p>
            <a:pPr algn="l" rtl="0"/>
            <a:r>
              <a:rPr lang="en-US" dirty="0" smtClean="0"/>
              <a:t>State and Society made their voices heard especially when tax-paying citizens and educated Russians confronted the people of well-defined position. </a:t>
            </a:r>
            <a:endParaRPr lang="en-US" dirty="0"/>
          </a:p>
          <a:p>
            <a:pPr algn="l" rtl="0"/>
            <a:r>
              <a:rPr lang="en-US" dirty="0" smtClean="0"/>
              <a:t>The city represented the power of the imperial state. </a:t>
            </a:r>
          </a:p>
          <a:p>
            <a:pPr algn="l" rtl="0"/>
            <a:r>
              <a:rPr lang="en-US" dirty="0" smtClean="0"/>
              <a:t>Municipal autonomy raised the questions of order and disorder, state and society. </a:t>
            </a:r>
            <a:endParaRPr lang="ar-IQ" dirty="0"/>
          </a:p>
        </p:txBody>
      </p:sp>
    </p:spTree>
    <p:extLst>
      <p:ext uri="{BB962C8B-B14F-4D97-AF65-F5344CB8AC3E}">
        <p14:creationId xmlns:p14="http://schemas.microsoft.com/office/powerpoint/2010/main" val="25886682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874"/>
            <a:ext cx="10703490" cy="923751"/>
          </a:xfrm>
        </p:spPr>
        <p:txBody>
          <a:bodyPr/>
          <a:lstStyle/>
          <a:p>
            <a:pPr algn="just" rtl="0"/>
            <a:r>
              <a:rPr lang="en-US" b="1" dirty="0">
                <a:solidFill>
                  <a:srgbClr val="FF0000"/>
                </a:solidFill>
              </a:rPr>
              <a:t>R</a:t>
            </a:r>
            <a:r>
              <a:rPr lang="ar-IQ" b="1" dirty="0">
                <a:solidFill>
                  <a:srgbClr val="FF0000"/>
                </a:solidFill>
              </a:rPr>
              <a:t>ussian Society and Culture</a:t>
            </a:r>
            <a:endParaRPr lang="ar-IQ" dirty="0"/>
          </a:p>
        </p:txBody>
      </p:sp>
      <p:sp>
        <p:nvSpPr>
          <p:cNvPr id="3" name="Content Placeholder 2"/>
          <p:cNvSpPr>
            <a:spLocks noGrp="1"/>
          </p:cNvSpPr>
          <p:nvPr>
            <p:ph idx="1"/>
          </p:nvPr>
        </p:nvSpPr>
        <p:spPr/>
        <p:txBody>
          <a:bodyPr>
            <a:normAutofit fontScale="92500"/>
          </a:bodyPr>
          <a:lstStyle/>
          <a:p>
            <a:pPr algn="just" rtl="0"/>
            <a:r>
              <a:rPr lang="en-US" dirty="0"/>
              <a:t>At the beginning of the 19th century much of Western Europe viewed Russia as hopelessly backward–even Medieval. It was considered more a part of Asia than an outpost of European thought. </a:t>
            </a:r>
            <a:endParaRPr lang="en-US" dirty="0" smtClean="0"/>
          </a:p>
          <a:p>
            <a:pPr algn="just" rtl="0"/>
            <a:r>
              <a:rPr lang="en-US" dirty="0" smtClean="0"/>
              <a:t>During </a:t>
            </a:r>
            <a:r>
              <a:rPr lang="en-US" dirty="0"/>
              <a:t>the first half of the century, indeed, peasants (called “serfs”) were still treated as the property of their feudal masters and could be bought and sold, though they had a few more rights than slaves. Russian serfs gained their freedom only in 1861, two years before the American Emancipation Proclamation</a:t>
            </a:r>
            <a:r>
              <a:rPr lang="en-US" dirty="0" smtClean="0"/>
              <a:t>.</a:t>
            </a:r>
          </a:p>
          <a:p>
            <a:pPr algn="just" rtl="0"/>
            <a:r>
              <a:rPr lang="en-US" dirty="0"/>
              <a:t>However, the nobility of Russia had looked to the West for ideals and fashions since the early 18th Century, when Peter the Great had instituted a series of reforms aimed at modernizing the country. Russian aristocrats traveled extensively in Western Europe and adopted French as the language of polite discourse. They read French and English literature and philosophy, followed Western fashions, and generally considered themselves a part of modern Europe.</a:t>
            </a:r>
            <a:endParaRPr lang="ar-IQ" dirty="0"/>
          </a:p>
        </p:txBody>
      </p:sp>
    </p:spTree>
    <p:extLst>
      <p:ext uri="{BB962C8B-B14F-4D97-AF65-F5344CB8AC3E}">
        <p14:creationId xmlns:p14="http://schemas.microsoft.com/office/powerpoint/2010/main" val="2212685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3633"/>
            <a:ext cx="10820400" cy="939114"/>
          </a:xfrm>
        </p:spPr>
        <p:txBody>
          <a:bodyPr/>
          <a:lstStyle/>
          <a:p>
            <a:pPr algn="ctr"/>
            <a:r>
              <a:rPr lang="en-US" b="1" dirty="0">
                <a:solidFill>
                  <a:srgbClr val="FF0000"/>
                </a:solidFill>
              </a:rPr>
              <a:t>R</a:t>
            </a:r>
            <a:r>
              <a:rPr lang="ar-IQ" b="1" dirty="0">
                <a:solidFill>
                  <a:srgbClr val="FF0000"/>
                </a:solidFill>
              </a:rPr>
              <a:t>ussian Society and Culture</a:t>
            </a:r>
            <a:endParaRPr lang="ar-IQ" dirty="0"/>
          </a:p>
        </p:txBody>
      </p:sp>
      <p:sp>
        <p:nvSpPr>
          <p:cNvPr id="3" name="Content Placeholder 2"/>
          <p:cNvSpPr>
            <a:spLocks noGrp="1"/>
          </p:cNvSpPr>
          <p:nvPr>
            <p:ph idx="1"/>
          </p:nvPr>
        </p:nvSpPr>
        <p:spPr>
          <a:xfrm>
            <a:off x="593124" y="1272748"/>
            <a:ext cx="10913076" cy="4263079"/>
          </a:xfrm>
        </p:spPr>
        <p:txBody>
          <a:bodyPr>
            <a:normAutofit/>
          </a:bodyPr>
          <a:lstStyle/>
          <a:p>
            <a:pPr algn="just" rtl="0"/>
            <a:r>
              <a:rPr lang="en-US" dirty="0"/>
              <a:t>Despite the general backwardness of Russian society, its openness to the West (briefly interrupted by Napoleon’s 1812 invasion) had profound influences on its literature throughout the 19th Century. The first great national author of Russia, </a:t>
            </a:r>
            <a:r>
              <a:rPr lang="en-US" dirty="0">
                <a:solidFill>
                  <a:srgbClr val="FF0000"/>
                </a:solidFill>
              </a:rPr>
              <a:t>Alexander Pushkin </a:t>
            </a:r>
            <a:r>
              <a:rPr lang="en-US" dirty="0"/>
              <a:t>(1799-1837)–despite his celebration of Russian history and folklore–was profoundly influenced by such English writers as Shakespeare, Byron and Scott. Although he plays a role in Russian literature comparable to that of Goethe in Germany or even Shakespeare in England, his works were little known abroad during his lifetime</a:t>
            </a:r>
            <a:r>
              <a:rPr lang="en-US" dirty="0" smtClean="0"/>
              <a:t>.</a:t>
            </a:r>
          </a:p>
          <a:p>
            <a:pPr algn="just" rtl="0"/>
            <a:r>
              <a:rPr lang="en-US" dirty="0"/>
              <a:t>It was </a:t>
            </a:r>
            <a:r>
              <a:rPr lang="en-US" dirty="0">
                <a:solidFill>
                  <a:srgbClr val="FF0000"/>
                </a:solidFill>
              </a:rPr>
              <a:t>Ivan Turgenev </a:t>
            </a:r>
            <a:r>
              <a:rPr lang="en-US" dirty="0"/>
              <a:t>(1818-1883)–who lived and wrote for many years in Europe and was profoundly Western in his outlook–that first brought Russian literature to the attention of European readers, but at the cost of often being considered an alien in his own land.</a:t>
            </a:r>
            <a:endParaRPr lang="ar-IQ" dirty="0"/>
          </a:p>
        </p:txBody>
      </p:sp>
    </p:spTree>
    <p:extLst>
      <p:ext uri="{BB962C8B-B14F-4D97-AF65-F5344CB8AC3E}">
        <p14:creationId xmlns:p14="http://schemas.microsoft.com/office/powerpoint/2010/main" val="381672152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222422"/>
            <a:ext cx="10960584" cy="1186248"/>
          </a:xfrm>
        </p:spPr>
        <p:txBody>
          <a:bodyPr/>
          <a:lstStyle/>
          <a:p>
            <a:pPr algn="ctr"/>
            <a:r>
              <a:rPr lang="en-US" b="1" dirty="0">
                <a:solidFill>
                  <a:srgbClr val="FF0000"/>
                </a:solidFill>
              </a:rPr>
              <a:t>R</a:t>
            </a:r>
            <a:r>
              <a:rPr lang="ar-IQ" b="1" dirty="0">
                <a:solidFill>
                  <a:srgbClr val="FF0000"/>
                </a:solidFill>
              </a:rPr>
              <a:t>ussian Society and Culture</a:t>
            </a:r>
            <a:endParaRPr lang="ar-IQ" dirty="0"/>
          </a:p>
        </p:txBody>
      </p:sp>
      <p:sp>
        <p:nvSpPr>
          <p:cNvPr id="3" name="Content Placeholder 2"/>
          <p:cNvSpPr>
            <a:spLocks noGrp="1"/>
          </p:cNvSpPr>
          <p:nvPr>
            <p:ph idx="1"/>
          </p:nvPr>
        </p:nvSpPr>
        <p:spPr>
          <a:xfrm>
            <a:off x="370703" y="1235676"/>
            <a:ext cx="11135497" cy="4983009"/>
          </a:xfrm>
        </p:spPr>
        <p:txBody>
          <a:bodyPr>
            <a:noAutofit/>
          </a:bodyPr>
          <a:lstStyle/>
          <a:p>
            <a:pPr algn="just" rtl="0"/>
            <a:r>
              <a:rPr lang="en-US" sz="1800" dirty="0"/>
              <a:t>It was the twin giants </a:t>
            </a:r>
            <a:r>
              <a:rPr lang="en-US" sz="1800" dirty="0">
                <a:solidFill>
                  <a:srgbClr val="FF0000"/>
                </a:solidFill>
              </a:rPr>
              <a:t>Leo Tolstoy and Fyodor Dostoyevsky </a:t>
            </a:r>
            <a:r>
              <a:rPr lang="en-US" sz="1800" dirty="0"/>
              <a:t>whose work exploded out of Russia in the 1870s to overwhelm Europeans with their imaginative and emotional power. To many readers it must have seemed as if this distant, obscure country had suddenly leaped </a:t>
            </a:r>
            <a:r>
              <a:rPr lang="en-US" sz="1800" dirty="0" smtClean="0"/>
              <a:t>(jumped) to </a:t>
            </a:r>
            <a:r>
              <a:rPr lang="en-US" sz="1800" dirty="0"/>
              <a:t>the forefront of contemporary letters. Both were profoundly influenced both by European Romanticism and Realism, but their fiction offered characters more complex and impassioned than those Europeans were used to</a:t>
            </a:r>
            <a:r>
              <a:rPr lang="en-US" sz="1800" dirty="0" smtClean="0"/>
              <a:t>.</a:t>
            </a:r>
          </a:p>
          <a:p>
            <a:pPr algn="l" rtl="0" fontAlgn="base"/>
            <a:r>
              <a:rPr lang="en-US" sz="1800" dirty="0"/>
              <a:t>Tolstoy is known chiefly for his two masterpieces, </a:t>
            </a:r>
            <a:r>
              <a:rPr lang="en-US" sz="1800" i="1" dirty="0">
                <a:solidFill>
                  <a:srgbClr val="FF0000"/>
                </a:solidFill>
              </a:rPr>
              <a:t>War and Peace</a:t>
            </a:r>
            <a:r>
              <a:rPr lang="en-US" sz="1800" dirty="0">
                <a:solidFill>
                  <a:srgbClr val="FF0000"/>
                </a:solidFill>
              </a:rPr>
              <a:t> (1865-1869) and </a:t>
            </a:r>
            <a:r>
              <a:rPr lang="en-US" sz="1800" i="1" dirty="0">
                <a:solidFill>
                  <a:srgbClr val="FF0000"/>
                </a:solidFill>
              </a:rPr>
              <a:t>Anna Karenina </a:t>
            </a:r>
            <a:r>
              <a:rPr lang="en-US" sz="1800" dirty="0">
                <a:solidFill>
                  <a:srgbClr val="FF0000"/>
                </a:solidFill>
              </a:rPr>
              <a:t>(1875-1877</a:t>
            </a:r>
            <a:r>
              <a:rPr lang="en-US" sz="1800" dirty="0"/>
              <a:t>). These works which wrestle with life’s most profound questions earned Tolstoy the reputation of perhaps the world’s greatest novelist. The first is a vast portrait of Russia during the period of the Napoleonic wars, and the second the story of a tormented adulterous woman </a:t>
            </a:r>
            <a:r>
              <a:rPr lang="en-US" sz="1800" dirty="0" smtClean="0"/>
              <a:t>. Like </a:t>
            </a:r>
            <a:r>
              <a:rPr lang="en-US" sz="1800" dirty="0"/>
              <a:t>the English Victorian novelists, Tolstoy sought to do more than entertain or even move his readers, taking the writing of fiction seriously as a moral </a:t>
            </a:r>
            <a:r>
              <a:rPr lang="en-US" sz="1800" dirty="0" smtClean="0"/>
              <a:t>enterprise (project). </a:t>
            </a:r>
            <a:r>
              <a:rPr lang="en-US" sz="1800" dirty="0"/>
              <a:t>In the end Tolstoy became a Christian utopian, abandoning fiction altogether.</a:t>
            </a:r>
          </a:p>
          <a:p>
            <a:pPr algn="l" rtl="0" fontAlgn="base"/>
            <a:r>
              <a:rPr lang="en-US" sz="1800" dirty="0"/>
              <a:t>Dostoyevsky is famous for his complex analyses of the human mind. Unlike Turgenev or Tolstoy, he pays little attention to details of setting or the personal appearance of his characters, instead concentrating on their thoughts and emotions. His work and that of Tolstoy revealed to Europeans that modern fiction could serve ends far more sophisticated than it had in the hands of Zola or even Flaubert</a:t>
            </a:r>
            <a:r>
              <a:rPr lang="en-US" sz="1800" dirty="0" smtClean="0"/>
              <a:t>.</a:t>
            </a:r>
            <a:endParaRPr lang="en-US" sz="1800" dirty="0"/>
          </a:p>
        </p:txBody>
      </p:sp>
    </p:spTree>
    <p:extLst>
      <p:ext uri="{BB962C8B-B14F-4D97-AF65-F5344CB8AC3E}">
        <p14:creationId xmlns:p14="http://schemas.microsoft.com/office/powerpoint/2010/main" val="19176504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09912"/>
          </a:xfrm>
        </p:spPr>
        <p:txBody>
          <a:bodyPr/>
          <a:lstStyle/>
          <a:p>
            <a:pPr algn="ctr"/>
            <a:r>
              <a:rPr lang="en-US" b="1" dirty="0">
                <a:solidFill>
                  <a:srgbClr val="FF0000"/>
                </a:solidFill>
              </a:rPr>
              <a:t>R</a:t>
            </a:r>
            <a:r>
              <a:rPr lang="ar-IQ" b="1" dirty="0">
                <a:solidFill>
                  <a:srgbClr val="FF0000"/>
                </a:solidFill>
              </a:rPr>
              <a:t>ussian Society and Culture</a:t>
            </a:r>
            <a:endParaRPr lang="ar-IQ" dirty="0"/>
          </a:p>
        </p:txBody>
      </p:sp>
      <p:sp>
        <p:nvSpPr>
          <p:cNvPr id="3" name="Content Placeholder 2"/>
          <p:cNvSpPr>
            <a:spLocks noGrp="1"/>
          </p:cNvSpPr>
          <p:nvPr>
            <p:ph idx="1"/>
          </p:nvPr>
        </p:nvSpPr>
        <p:spPr>
          <a:xfrm>
            <a:off x="838200" y="1465545"/>
            <a:ext cx="10515600" cy="4711418"/>
          </a:xfrm>
        </p:spPr>
        <p:txBody>
          <a:bodyPr>
            <a:normAutofit lnSpcReduction="10000"/>
          </a:bodyPr>
          <a:lstStyle/>
          <a:p>
            <a:pPr algn="l" rtl="0" fontAlgn="base"/>
            <a:r>
              <a:rPr lang="en-US" dirty="0"/>
              <a:t>Dostoyevsky had a sensational life which is variously reflected in his fiction. He believed his father to have been murdered by his own serfs, a belief which led him to be obsessed with murder as a subject in many of his greatest works, such as </a:t>
            </a:r>
            <a:r>
              <a:rPr lang="en-US" i="1" dirty="0">
                <a:solidFill>
                  <a:srgbClr val="FF0000"/>
                </a:solidFill>
              </a:rPr>
              <a:t>Crime and Punishment</a:t>
            </a:r>
            <a:r>
              <a:rPr lang="en-US" dirty="0">
                <a:solidFill>
                  <a:srgbClr val="FF0000"/>
                </a:solidFill>
              </a:rPr>
              <a:t> </a:t>
            </a:r>
            <a:r>
              <a:rPr lang="en-US" dirty="0"/>
              <a:t>(1866)</a:t>
            </a:r>
          </a:p>
          <a:p>
            <a:pPr marL="0" indent="0" algn="just" rtl="0">
              <a:buNone/>
            </a:pPr>
            <a:endParaRPr lang="en-US" dirty="0" smtClean="0"/>
          </a:p>
          <a:p>
            <a:pPr algn="just" rtl="0"/>
            <a:r>
              <a:rPr lang="en-US" dirty="0" smtClean="0">
                <a:solidFill>
                  <a:srgbClr val="FF0000"/>
                </a:solidFill>
              </a:rPr>
              <a:t>Anton </a:t>
            </a:r>
            <a:r>
              <a:rPr lang="en-US" dirty="0">
                <a:solidFill>
                  <a:srgbClr val="FF0000"/>
                </a:solidFill>
              </a:rPr>
              <a:t>Chekhov (1860-1904</a:t>
            </a:r>
            <a:r>
              <a:rPr lang="en-US" dirty="0" smtClean="0">
                <a:solidFill>
                  <a:srgbClr val="FF0000"/>
                </a:solidFill>
              </a:rPr>
              <a:t>), </a:t>
            </a:r>
            <a:r>
              <a:rPr lang="en-US" dirty="0"/>
              <a:t>whose short stories and plays used Realism in a much more understated </a:t>
            </a:r>
            <a:r>
              <a:rPr lang="en-US" dirty="0" smtClean="0"/>
              <a:t>(revealed) way</a:t>
            </a:r>
            <a:r>
              <a:rPr lang="en-US" dirty="0"/>
              <a:t>. His four great plays written just before and after the turn of the </a:t>
            </a:r>
            <a:r>
              <a:rPr lang="en-US" dirty="0">
                <a:solidFill>
                  <a:srgbClr val="FF0000"/>
                </a:solidFill>
              </a:rPr>
              <a:t>century–</a:t>
            </a:r>
            <a:r>
              <a:rPr lang="en-US" i="1" dirty="0">
                <a:solidFill>
                  <a:srgbClr val="FF0000"/>
                </a:solidFill>
              </a:rPr>
              <a:t>The Sea Gull, Uncle Vanya, Three Sisters, </a:t>
            </a:r>
            <a:r>
              <a:rPr lang="en-US" dirty="0">
                <a:solidFill>
                  <a:srgbClr val="FF0000"/>
                </a:solidFill>
              </a:rPr>
              <a:t>and </a:t>
            </a:r>
            <a:r>
              <a:rPr lang="en-US" i="1" dirty="0">
                <a:solidFill>
                  <a:srgbClr val="FF0000"/>
                </a:solidFill>
              </a:rPr>
              <a:t>The Cherry Orchard,</a:t>
            </a:r>
            <a:r>
              <a:rPr lang="en-US" i="1" dirty="0"/>
              <a:t> </a:t>
            </a:r>
            <a:r>
              <a:rPr lang="en-US" dirty="0"/>
              <a:t>along with the Realist masterworks of the Norwegian Henrik Ibsen–helped to rescue the theater from the dismal state into which it had plunged after the time of the German Romantics. The theatrical genius of the 19th century seems to have gone into opera rather than stage plays; few of the plays written between Schiller and Chekhov are remembered or performed today, but his works are seldom absent from the stage for long</a:t>
            </a:r>
            <a:r>
              <a:rPr lang="en-US" dirty="0" smtClean="0"/>
              <a:t>.</a:t>
            </a:r>
          </a:p>
          <a:p>
            <a:pPr algn="just" rtl="0"/>
            <a:endParaRPr lang="en-US" dirty="0" smtClean="0"/>
          </a:p>
          <a:p>
            <a:pPr algn="just" rtl="0"/>
            <a:endParaRPr lang="ar-IQ" dirty="0"/>
          </a:p>
        </p:txBody>
      </p:sp>
    </p:spTree>
    <p:extLst>
      <p:ext uri="{BB962C8B-B14F-4D97-AF65-F5344CB8AC3E}">
        <p14:creationId xmlns:p14="http://schemas.microsoft.com/office/powerpoint/2010/main" val="2417294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832" y="531341"/>
            <a:ext cx="10715368" cy="1124464"/>
          </a:xfrm>
        </p:spPr>
        <p:txBody>
          <a:bodyPr>
            <a:normAutofit fontScale="90000"/>
          </a:bodyPr>
          <a:lstStyle/>
          <a:p>
            <a:pPr algn="ctr"/>
            <a:r>
              <a:rPr lang="en-US" b="1" dirty="0" smtClean="0">
                <a:solidFill>
                  <a:srgbClr val="FF0000"/>
                </a:solidFill>
              </a:rPr>
              <a:t>Political topics should be taken into consideration</a:t>
            </a:r>
            <a:endParaRPr lang="ar-IQ" b="1" dirty="0">
              <a:solidFill>
                <a:srgbClr val="FF0000"/>
              </a:solidFill>
            </a:endParaRPr>
          </a:p>
        </p:txBody>
      </p:sp>
      <p:sp>
        <p:nvSpPr>
          <p:cNvPr id="3" name="Content Placeholder 2"/>
          <p:cNvSpPr>
            <a:spLocks noGrp="1"/>
          </p:cNvSpPr>
          <p:nvPr>
            <p:ph idx="1"/>
          </p:nvPr>
        </p:nvSpPr>
        <p:spPr/>
        <p:txBody>
          <a:bodyPr/>
          <a:lstStyle/>
          <a:p>
            <a:pPr algn="just" rtl="0"/>
            <a:r>
              <a:rPr lang="en-US" dirty="0" smtClean="0"/>
              <a:t>Alexander II</a:t>
            </a:r>
          </a:p>
          <a:p>
            <a:pPr algn="just" rtl="0"/>
            <a:r>
              <a:rPr lang="en-US" dirty="0" smtClean="0"/>
              <a:t>Alexander III</a:t>
            </a:r>
          </a:p>
          <a:p>
            <a:pPr algn="just" rtl="0"/>
            <a:r>
              <a:rPr lang="en-US" dirty="0" smtClean="0"/>
              <a:t>Napoleonic Wars</a:t>
            </a:r>
          </a:p>
          <a:p>
            <a:pPr algn="just" rtl="0"/>
            <a:r>
              <a:rPr lang="en-US" dirty="0" smtClean="0"/>
              <a:t>Marxists</a:t>
            </a:r>
          </a:p>
          <a:p>
            <a:pPr algn="just" rtl="0"/>
            <a:r>
              <a:rPr lang="en-US" dirty="0" smtClean="0"/>
              <a:t>Populist</a:t>
            </a:r>
          </a:p>
          <a:p>
            <a:pPr algn="just" rtl="0"/>
            <a:r>
              <a:rPr lang="en-US" dirty="0" err="1" smtClean="0"/>
              <a:t>Slavophiles</a:t>
            </a:r>
            <a:endParaRPr lang="en-US" dirty="0" smtClean="0"/>
          </a:p>
          <a:p>
            <a:pPr algn="just" rtl="0"/>
            <a:r>
              <a:rPr lang="en-US" dirty="0" smtClean="0"/>
              <a:t>Stalin</a:t>
            </a:r>
          </a:p>
          <a:p>
            <a:pPr algn="just" rtl="0"/>
            <a:r>
              <a:rPr lang="en-US" dirty="0" smtClean="0"/>
              <a:t>municipal</a:t>
            </a:r>
            <a:endParaRPr lang="ar-IQ" dirty="0"/>
          </a:p>
        </p:txBody>
      </p:sp>
    </p:spTree>
    <p:extLst>
      <p:ext uri="{BB962C8B-B14F-4D97-AF65-F5344CB8AC3E}">
        <p14:creationId xmlns:p14="http://schemas.microsoft.com/office/powerpoint/2010/main" val="3870612064"/>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482" y="469557"/>
            <a:ext cx="10614454" cy="970936"/>
          </a:xfrm>
        </p:spPr>
        <p:txBody>
          <a:bodyPr/>
          <a:lstStyle/>
          <a:p>
            <a:pPr algn="ctr" rtl="0"/>
            <a:r>
              <a:rPr lang="en-US" b="1" dirty="0" smtClean="0">
                <a:solidFill>
                  <a:srgbClr val="FF0000"/>
                </a:solidFill>
              </a:rPr>
              <a:t>Anna Karenina/ themes</a:t>
            </a:r>
            <a:endParaRPr lang="ar-IQ" b="1" dirty="0">
              <a:solidFill>
                <a:srgbClr val="FF0000"/>
              </a:solidFill>
            </a:endParaRPr>
          </a:p>
        </p:txBody>
      </p:sp>
      <p:sp>
        <p:nvSpPr>
          <p:cNvPr id="3" name="Content Placeholder 2"/>
          <p:cNvSpPr>
            <a:spLocks noGrp="1"/>
          </p:cNvSpPr>
          <p:nvPr>
            <p:ph idx="1"/>
          </p:nvPr>
        </p:nvSpPr>
        <p:spPr>
          <a:xfrm>
            <a:off x="838200" y="1440493"/>
            <a:ext cx="10515600" cy="4736470"/>
          </a:xfrm>
        </p:spPr>
        <p:txBody>
          <a:bodyPr>
            <a:normAutofit/>
          </a:bodyPr>
          <a:lstStyle/>
          <a:p>
            <a:pPr algn="just" rtl="0"/>
            <a:r>
              <a:rPr lang="en-US" b="1" dirty="0">
                <a:solidFill>
                  <a:srgbClr val="FF0000"/>
                </a:solidFill>
              </a:rPr>
              <a:t>Hypocrisy</a:t>
            </a:r>
          </a:p>
          <a:p>
            <a:pPr algn="just" rtl="0"/>
            <a:endParaRPr lang="en-US" dirty="0"/>
          </a:p>
          <a:p>
            <a:pPr algn="just" rtl="0"/>
            <a:r>
              <a:rPr lang="en-US" dirty="0"/>
              <a:t>This theme is first touched upon with the novel's epigraph: "Vengeance is mine, I shall repay." This epigraph is a warning to both Russian Society and to the reader that the only person allowed to judge is God. The rest of us, being imperfect, merely make ourselves into hypocrites when we judge someone else. Russian Society is full of hypocrites in this </a:t>
            </a:r>
            <a:r>
              <a:rPr lang="en-US" dirty="0" smtClean="0"/>
              <a:t>book indeed, </a:t>
            </a:r>
            <a:r>
              <a:rPr lang="en-US" dirty="0"/>
              <a:t>the very corruption of this society is symbolized by the way socialites treat Anna after she elopes with </a:t>
            </a:r>
            <a:r>
              <a:rPr lang="en-US" dirty="0" err="1"/>
              <a:t>Vronsky</a:t>
            </a:r>
            <a:r>
              <a:rPr lang="en-US" dirty="0"/>
              <a:t>. Although most members of Russian Society (men and women included) conduct extra-marital affairs, they turn on Anna when it turns out that her affair goes deeper than mere carnal desire. Princess Betsy is an excellent example of the hypocrisy in Russian Society</a:t>
            </a:r>
            <a:r>
              <a:rPr lang="en-US" dirty="0" smtClean="0"/>
              <a:t>.</a:t>
            </a:r>
          </a:p>
          <a:p>
            <a:pPr algn="just" rtl="0"/>
            <a:endParaRPr lang="ar-IQ" dirty="0"/>
          </a:p>
        </p:txBody>
      </p:sp>
    </p:spTree>
    <p:extLst>
      <p:ext uri="{BB962C8B-B14F-4D97-AF65-F5344CB8AC3E}">
        <p14:creationId xmlns:p14="http://schemas.microsoft.com/office/powerpoint/2010/main" val="3741801626"/>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0892" y="463463"/>
            <a:ext cx="10522907" cy="1027134"/>
          </a:xfrm>
        </p:spPr>
        <p:txBody>
          <a:bodyPr/>
          <a:lstStyle/>
          <a:p>
            <a:pPr algn="ctr"/>
            <a:r>
              <a:rPr lang="en-US" b="1" dirty="0">
                <a:solidFill>
                  <a:srgbClr val="FF0000"/>
                </a:solidFill>
              </a:rPr>
              <a:t>Anna Karenina/ themes</a:t>
            </a:r>
            <a:endParaRPr lang="ar-IQ" b="1" dirty="0">
              <a:solidFill>
                <a:srgbClr val="FF0000"/>
              </a:solidFill>
            </a:endParaRPr>
          </a:p>
        </p:txBody>
      </p:sp>
      <p:sp>
        <p:nvSpPr>
          <p:cNvPr id="3" name="Content Placeholder 2"/>
          <p:cNvSpPr>
            <a:spLocks noGrp="1"/>
          </p:cNvSpPr>
          <p:nvPr>
            <p:ph idx="1"/>
          </p:nvPr>
        </p:nvSpPr>
        <p:spPr>
          <a:xfrm>
            <a:off x="642550" y="1285104"/>
            <a:ext cx="10863649" cy="4287793"/>
          </a:xfrm>
        </p:spPr>
        <p:txBody>
          <a:bodyPr>
            <a:normAutofit/>
          </a:bodyPr>
          <a:lstStyle/>
          <a:p>
            <a:pPr algn="just" rtl="0"/>
            <a:r>
              <a:rPr lang="en-US" b="1" dirty="0">
                <a:solidFill>
                  <a:srgbClr val="FF0000"/>
                </a:solidFill>
              </a:rPr>
              <a:t>Jealousy</a:t>
            </a:r>
          </a:p>
          <a:p>
            <a:endParaRPr lang="en-US" dirty="0"/>
          </a:p>
          <a:p>
            <a:pPr algn="just" rtl="0"/>
            <a:r>
              <a:rPr lang="en-US" dirty="0"/>
              <a:t>Anna Karenina features portraits of three relationships: Dolly and </a:t>
            </a:r>
            <a:r>
              <a:rPr lang="en-US" dirty="0" err="1"/>
              <a:t>Oblonsky</a:t>
            </a:r>
            <a:r>
              <a:rPr lang="en-US" dirty="0"/>
              <a:t>, Kitty and Levin, and Anna and </a:t>
            </a:r>
            <a:r>
              <a:rPr lang="en-US" dirty="0" err="1"/>
              <a:t>Vronsky</a:t>
            </a:r>
            <a:r>
              <a:rPr lang="en-US" dirty="0"/>
              <a:t>. In all three of these relationships, jealousy plays a role that affects the success of the relationship. In general, the less jealous a couple are, the more successful they will be. Dolly is jealous when </a:t>
            </a:r>
            <a:r>
              <a:rPr lang="en-US" dirty="0" err="1"/>
              <a:t>Oblonsky</a:t>
            </a:r>
            <a:r>
              <a:rPr lang="en-US" dirty="0"/>
              <a:t> is unfaithful, but she represses this feeling for the good of their children and their home, and they stay together as a result. Levin and Kitty are jealous of each other at first, but as they grow into themselves and their relationship (and, in Levin's case, his relationship with God), their jealousy fades and their relationship strengthens. Finally, Anna's relationship with </a:t>
            </a:r>
            <a:r>
              <a:rPr lang="en-US" dirty="0" err="1"/>
              <a:t>Vronsky</a:t>
            </a:r>
            <a:r>
              <a:rPr lang="en-US" dirty="0"/>
              <a:t> is destroyed by her all-consuming jealousy.</a:t>
            </a:r>
            <a:endParaRPr lang="ar-IQ" dirty="0"/>
          </a:p>
        </p:txBody>
      </p:sp>
    </p:spTree>
    <p:extLst>
      <p:ext uri="{BB962C8B-B14F-4D97-AF65-F5344CB8AC3E}">
        <p14:creationId xmlns:p14="http://schemas.microsoft.com/office/powerpoint/2010/main" val="1158149647"/>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Vapor Trai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168</TotalTime>
  <Words>2443</Words>
  <Application>Microsoft Office PowerPoint</Application>
  <PresentationFormat>Widescreen</PresentationFormat>
  <Paragraphs>69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Times New Roman</vt:lpstr>
      <vt:lpstr>Vapor Trail</vt:lpstr>
      <vt:lpstr>Russian Society and Culture</vt:lpstr>
      <vt:lpstr>Russian Society and Culture</vt:lpstr>
      <vt:lpstr>Russian Society and Culture</vt:lpstr>
      <vt:lpstr>Russian Society and Culture</vt:lpstr>
      <vt:lpstr>Russian Society and Culture</vt:lpstr>
      <vt:lpstr>Russian Society and Culture</vt:lpstr>
      <vt:lpstr>Political topics should be taken into consideration</vt:lpstr>
      <vt:lpstr>Anna Karenina/ themes</vt:lpstr>
      <vt:lpstr>Anna Karenina/ themes</vt:lpstr>
      <vt:lpstr>Anna Karenina/ themes</vt:lpstr>
      <vt:lpstr>Anna Karenina/ themes</vt:lpstr>
      <vt:lpstr>Anna Karenina/ themes</vt:lpstr>
      <vt:lpstr>Anna Karenina/ themes</vt:lpstr>
      <vt:lpstr>Anna Karenina/ themes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Russian Society and Culture</dc:title>
  <dc:creator>Windows User</dc:creator>
  <cp:lastModifiedBy>Windows User</cp:lastModifiedBy>
  <cp:revision>18</cp:revision>
  <dcterms:created xsi:type="dcterms:W3CDTF">2018-09-29T16:44:13Z</dcterms:created>
  <dcterms:modified xsi:type="dcterms:W3CDTF">2018-09-29T19:33:48Z</dcterms:modified>
</cp:coreProperties>
</file>